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420" r:id="rId2"/>
    <p:sldId id="445" r:id="rId3"/>
    <p:sldId id="443" r:id="rId4"/>
    <p:sldId id="431" r:id="rId5"/>
    <p:sldId id="447" r:id="rId6"/>
    <p:sldId id="454" r:id="rId7"/>
    <p:sldId id="449" r:id="rId8"/>
    <p:sldId id="450" r:id="rId9"/>
    <p:sldId id="451" r:id="rId10"/>
    <p:sldId id="452" r:id="rId11"/>
    <p:sldId id="453" r:id="rId12"/>
    <p:sldId id="448" r:id="rId13"/>
    <p:sldId id="297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Cambria Math" panose="02040503050406030204" pitchFamily="18" charset="0"/>
      <p:regular r:id="rId19"/>
    </p:embeddedFont>
    <p:embeddedFont>
      <p:font typeface="Noto Sans Armenian" panose="020B0502040504020204" pitchFamily="34" charset="0"/>
      <p:regular r:id="rId20"/>
      <p:bold r:id="rId21"/>
    </p:embeddedFont>
    <p:embeddedFont>
      <p:font typeface="Noto Sans Armenian SemBd" panose="020B0502040504020204" pitchFamily="34" charset="0"/>
      <p:regular r:id="rId22"/>
      <p:bold r:id="rId23"/>
    </p:embeddedFont>
    <p:embeddedFont>
      <p:font typeface="Pretendard" panose="02000503000000020004" pitchFamily="2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C000"/>
    <a:srgbClr val="FF0000"/>
    <a:srgbClr val="FEE8F6"/>
    <a:srgbClr val="FDD7E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 autoAdjust="0"/>
    <p:restoredTop sz="97161"/>
  </p:normalViewPr>
  <p:slideViewPr>
    <p:cSldViewPr snapToGrid="0">
      <p:cViewPr varScale="1">
        <p:scale>
          <a:sx n="168" d="100"/>
          <a:sy n="168" d="100"/>
        </p:scale>
        <p:origin x="7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2023. 9. 1.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2023. 9. 1.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8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H0lKFV9F3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5.12445.pdf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>
                <a:latin typeface="Noto Sans Armenian" panose="020B0502040504020204" pitchFamily="34" charset="0"/>
                <a:ea typeface="Apple SD Gothic Neo" panose="02000300000000000000" pitchFamily="2" charset="-127"/>
              </a:rPr>
              <a:t>NV Sieve on Quantum (1)</a:t>
            </a:r>
            <a:endParaRPr kumimoji="1" lang="ko-KR" altLang="en-US" sz="4000" b="1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https://youtu.be/yH0lKFV9F3c</a:t>
            </a:r>
            <a:endParaRPr kumimoji="1" lang="en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7C2D3-B560-8023-5399-ADC2B1DA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 Sieve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 구현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394ED29-A700-3329-66E1-247FD8272C8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다음과 같이 간소화</a:t>
                </a:r>
                <a:endParaRPr kumimoji="1"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원래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뺄셈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절대값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크기비교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뺄셈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1"/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현재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14:m>
                  <m:oMath xmlns:m="http://schemas.openxmlformats.org/officeDocument/2006/math">
                    <m:r>
                      <a:rPr kumimoji="1" lang="ko-KR" altLang="en-US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𝒄</m:t>
                    </m:r>
                    <m:r>
                      <m:rPr>
                        <m:nor/>
                      </m:rPr>
                      <a:rPr kumimoji="1" lang="ko-KR" altLang="en-US" sz="1600" b="1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의</m:t>
                    </m:r>
                    <m:r>
                      <a:rPr kumimoji="1" lang="ko-KR" altLang="en-US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kumimoji="1" lang="en-US" altLang="ko-KR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𝟐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보수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(classical)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𝒗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𝒄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덧셈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(CDKM)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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조건문에 따라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보수 취한 후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덧셈 통한 크기 비교</a:t>
                </a:r>
                <a:endParaRPr kumimoji="1" lang="en-US" altLang="ko-KR" sz="16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If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 사용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𝒗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+(−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𝒄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결과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(res)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양수이면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보수 취함</a:t>
                </a:r>
                <a:endParaRPr kumimoji="1" lang="en-US" altLang="ko-KR" sz="1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ko-KR" altLang="en-US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 dirty="0" err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𝑟𝑅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과의 크기 비교를 위해 </a:t>
                </a:r>
                <a14:m>
                  <m:oMath xmlns:m="http://schemas.openxmlformats.org/officeDocument/2006/math">
                    <m:r>
                      <a:rPr kumimoji="1" lang="ko-KR" altLang="en-US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 dirty="0" err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𝑟𝑅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-||res||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해야 함 </a:t>
                </a:r>
                <a:b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kumimoji="1" lang="ko-KR" altLang="en-US" sz="16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여기서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res</a:t>
                </a:r>
                <a:r>
                  <a:rPr kumimoji="1"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가 음수이면 절대값 처리 필요 없음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𝑟𝑅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+ (res) 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자체가 뺄셈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;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ex : 7+(-6)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b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</a:b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res</a:t>
                </a:r>
                <a:r>
                  <a:rPr kumimoji="1"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가 양수이면 벡터의 크기와 동일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하므로 뺄셈을 해야함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조건문 통해 최상위 비트가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0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(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양수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이면 보수 처리하여 음수로 변경</a:t>
                </a:r>
                <a:endParaRPr kumimoji="1" lang="ko-KR" altLang="en-US" sz="16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394ED29-A700-3329-66E1-247FD8272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3629D24-75AC-AF4D-67C5-65463A82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24" y="3242549"/>
            <a:ext cx="6121400" cy="290830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17D5F78E-4508-B20F-FDC2-996E7DE6CACA}"/>
              </a:ext>
            </a:extLst>
          </p:cNvPr>
          <p:cNvSpPr/>
          <p:nvPr/>
        </p:nvSpPr>
        <p:spPr>
          <a:xfrm>
            <a:off x="5940816" y="4194131"/>
            <a:ext cx="5838207" cy="1956717"/>
          </a:xfrm>
          <a:prstGeom prst="frame">
            <a:avLst>
              <a:gd name="adj1" fmla="val 27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71805AC-A465-8ED8-E89F-D8E20473EFBA}"/>
              </a:ext>
            </a:extLst>
          </p:cNvPr>
          <p:cNvSpPr/>
          <p:nvPr/>
        </p:nvSpPr>
        <p:spPr>
          <a:xfrm>
            <a:off x="6027420" y="4308344"/>
            <a:ext cx="3093720" cy="19812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675ED0-7803-0552-9C59-BC908A9EF89C}"/>
              </a:ext>
            </a:extLst>
          </p:cNvPr>
          <p:cNvSpPr/>
          <p:nvPr/>
        </p:nvSpPr>
        <p:spPr>
          <a:xfrm>
            <a:off x="6027420" y="3684369"/>
            <a:ext cx="2727960" cy="44136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EC8A93C-E8C8-6818-4397-4C393E0286CC}"/>
              </a:ext>
            </a:extLst>
          </p:cNvPr>
          <p:cNvSpPr/>
          <p:nvPr/>
        </p:nvSpPr>
        <p:spPr>
          <a:xfrm>
            <a:off x="5940816" y="3542737"/>
            <a:ext cx="5838207" cy="681873"/>
          </a:xfrm>
          <a:prstGeom prst="frame">
            <a:avLst>
              <a:gd name="adj1" fmla="val 85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DE9B1-3474-A413-1A71-2A87778901DC}"/>
              </a:ext>
            </a:extLst>
          </p:cNvPr>
          <p:cNvSpPr txBox="1"/>
          <p:nvPr/>
        </p:nvSpPr>
        <p:spPr>
          <a:xfrm>
            <a:off x="8709659" y="3649423"/>
            <a:ext cx="3023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Flag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클래식비트를 사용하여 </a:t>
            </a:r>
            <a:b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 사용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측정 때문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84FB94-0472-CE1F-6465-D5BF1D2C6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3" y="3177539"/>
            <a:ext cx="3326265" cy="3646441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589441DF-05ED-4BF0-E6F0-2BF977C21332}"/>
              </a:ext>
            </a:extLst>
          </p:cNvPr>
          <p:cNvSpPr/>
          <p:nvPr/>
        </p:nvSpPr>
        <p:spPr>
          <a:xfrm>
            <a:off x="809823" y="3183098"/>
            <a:ext cx="3326265" cy="359639"/>
          </a:xfrm>
          <a:prstGeom prst="frame">
            <a:avLst>
              <a:gd name="adj1" fmla="val 85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4A653B81-4E0D-1996-AD1A-E32BE71D98D7}"/>
              </a:ext>
            </a:extLst>
          </p:cNvPr>
          <p:cNvSpPr/>
          <p:nvPr/>
        </p:nvSpPr>
        <p:spPr>
          <a:xfrm>
            <a:off x="809823" y="3878580"/>
            <a:ext cx="3326265" cy="645519"/>
          </a:xfrm>
          <a:prstGeom prst="frame">
            <a:avLst>
              <a:gd name="adj1" fmla="val 50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B3BA3483-9201-70EA-05FA-BECD1BBA53E4}"/>
              </a:ext>
            </a:extLst>
          </p:cNvPr>
          <p:cNvSpPr/>
          <p:nvPr/>
        </p:nvSpPr>
        <p:spPr>
          <a:xfrm>
            <a:off x="808009" y="4721954"/>
            <a:ext cx="3326265" cy="359639"/>
          </a:xfrm>
          <a:prstGeom prst="frame">
            <a:avLst>
              <a:gd name="adj1" fmla="val 85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7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95561-CCB3-FF2B-2D21-9AE90BBF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실행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334374C-AB00-ADED-47C3-EC375BC567E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Qiskit 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시뮬레이터 사용</a:t>
                </a:r>
                <a:endParaRPr kumimoji="1"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Qubit 21,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Depth 144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𝑣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=4,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𝑐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=−2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보수 처리 된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 </a:t>
                </a: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𝑟𝑅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=7</m:t>
                    </m:r>
                  </m:oMath>
                </a14:m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 경우</a:t>
                </a:r>
                <a:endParaRPr kumimoji="1"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덧셈 결과 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10010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최상위 캐리 값 무시하면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0010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chemeClr val="accent6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2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(=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4+(-2))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ko-KR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보수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취하는 조건문으로 감</a:t>
                </a:r>
                <a:endParaRPr kumimoji="1" lang="en-US" altLang="ko-KR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𝑟𝑅</m:t>
                    </m:r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−(||</m:t>
                    </m:r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𝑣</m:t>
                    </m:r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</m:t>
                    </m:r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𝑐</m:t>
                    </m:r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||)</m:t>
                    </m:r>
                  </m:oMath>
                </a14:m>
                <a:r>
                  <a:rPr kumimoji="1" lang="en-US" altLang="ko-KR" sz="14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10101</a:t>
                </a:r>
                <a:r>
                  <a:rPr kumimoji="1" lang="ko-KR" altLang="en-US" sz="14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최상위 값 무시하면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4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0101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5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(=7+(</a:t>
                </a:r>
                <a:r>
                  <a:rPr kumimoji="1" lang="en-US" altLang="ko-KR" sz="1400" b="1" dirty="0">
                    <a:solidFill>
                      <a:schemeClr val="accent6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-2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))</a:t>
                </a:r>
                <a:endParaRPr kumimoji="1" lang="ko-KR" altLang="en-US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즉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,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ko-KR" altLang="en-US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결과 값이 양수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이므로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,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𝑟𝑅</m:t>
                    </m:r>
                  </m:oMath>
                </a14:m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kumimoji="1" lang="en-US" altLang="ko-KR" sz="14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𝑣</m:t>
                    </m:r>
                    <m:r>
                      <a:rPr kumimoji="1" lang="en-US" altLang="ko-KR" sz="14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</m:t>
                    </m:r>
                    <m:r>
                      <a:rPr kumimoji="1" lang="en-US" altLang="ko-KR" sz="14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𝑐</m:t>
                    </m:r>
                    <m:r>
                      <a:rPr kumimoji="1" lang="en-US" altLang="ko-KR" sz="1400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보다 더 큼 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shortest vector 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리스트에 </a:t>
                </a:r>
                <a:r>
                  <a:rPr kumimoji="1" lang="ko-KR" altLang="en-US" sz="1400" b="1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큐비트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b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의 값을 측정하여 추가</a:t>
                </a:r>
                <a:endParaRPr kumimoji="1" lang="en-US" altLang="ko-KR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1"/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334374C-AB00-ADED-47C3-EC375BC5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447AC4A-B5E2-C337-353B-AC3B3D56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0" y="3429000"/>
            <a:ext cx="3935825" cy="28327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6B8B76-3776-FD51-CC5D-241DB58A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87" y="3393726"/>
            <a:ext cx="4235450" cy="2993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5015EA-8E30-E841-66DE-C72D2541A1EB}"/>
              </a:ext>
            </a:extLst>
          </p:cNvPr>
          <p:cNvSpPr txBox="1"/>
          <p:nvPr/>
        </p:nvSpPr>
        <p:spPr>
          <a:xfrm>
            <a:off x="1005840" y="6231317"/>
            <a:ext cx="723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덧셈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BD8B8-3DC1-4C77-359C-B7F81ADE77CB}"/>
              </a:ext>
            </a:extLst>
          </p:cNvPr>
          <p:cNvSpPr txBox="1"/>
          <p:nvPr/>
        </p:nvSpPr>
        <p:spPr>
          <a:xfrm>
            <a:off x="1645762" y="3121223"/>
            <a:ext cx="165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중간 결과 확인용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3A19E-B703-EF69-178E-01A52A072937}"/>
              </a:ext>
            </a:extLst>
          </p:cNvPr>
          <p:cNvSpPr txBox="1"/>
          <p:nvPr/>
        </p:nvSpPr>
        <p:spPr>
          <a:xfrm>
            <a:off x="8065693" y="3121222"/>
            <a:ext cx="165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결과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412351-4FA7-57A5-1137-20D4FBC26070}"/>
                  </a:ext>
                </a:extLst>
              </p:cNvPr>
              <p:cNvSpPr txBox="1"/>
              <p:nvPr/>
            </p:nvSpPr>
            <p:spPr>
              <a:xfrm>
                <a:off x="357982" y="6518077"/>
                <a:ext cx="1287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𝒓𝑹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−(||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𝒗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−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𝒄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||)</m:t>
                      </m:r>
                    </m:oMath>
                  </m:oMathPara>
                </a14:m>
                <a:endParaRPr kumimoji="1" lang="ko-KR" altLang="en-US" sz="11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412351-4FA7-57A5-1137-20D4FBC2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2" y="6518077"/>
                <a:ext cx="1287780" cy="26161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44D374-8338-865B-D6EF-5CC6175DBFC1}"/>
                  </a:ext>
                </a:extLst>
              </p:cNvPr>
              <p:cNvSpPr txBox="1"/>
              <p:nvPr/>
            </p:nvSpPr>
            <p:spPr>
              <a:xfrm>
                <a:off x="6812757" y="6256467"/>
                <a:ext cx="1287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𝒓𝑹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−(||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𝒗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−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𝒄</m:t>
                      </m:r>
                      <m:r>
                        <a:rPr kumimoji="1" lang="en-US" altLang="ko-KR" sz="11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||)</m:t>
                      </m:r>
                    </m:oMath>
                  </m:oMathPara>
                </a14:m>
                <a:endParaRPr kumimoji="1" lang="ko-KR" altLang="en-US" sz="11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44D374-8338-865B-D6EF-5CC6175D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757" y="6256467"/>
                <a:ext cx="1287780" cy="2616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261C64B-A124-B578-D603-CF581B3133D9}"/>
              </a:ext>
            </a:extLst>
          </p:cNvPr>
          <p:cNvCxnSpPr>
            <a:cxnSpLocks/>
          </p:cNvCxnSpPr>
          <p:nvPr/>
        </p:nvCxnSpPr>
        <p:spPr>
          <a:xfrm>
            <a:off x="1200150" y="6241227"/>
            <a:ext cx="3352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6DEF15E-755E-38DD-F549-6142AF4F2791}"/>
              </a:ext>
            </a:extLst>
          </p:cNvPr>
          <p:cNvCxnSpPr>
            <a:cxnSpLocks/>
          </p:cNvCxnSpPr>
          <p:nvPr/>
        </p:nvCxnSpPr>
        <p:spPr>
          <a:xfrm>
            <a:off x="811372" y="6241227"/>
            <a:ext cx="33528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2A276C3-61F7-F08F-D073-1EBDF8C9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2750182"/>
            <a:ext cx="2895600" cy="2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DC417-1EC7-AA99-47BB-58F275C6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향후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E2D058-1CDC-F41D-7DB4-E0FD8D116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양자회로에서는 고정 소수점이 더욱 효율적이라 이 방식에 대해 공부하고 적용할 예정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/>
              </a:rPr>
              <a:t>https://arxiv.org/pdf/1805.12445.pdf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이렇게 하려면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v,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c 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등 다른 벡터 값들의 자료형도 바꾸어야 할 것으로 보임 </a:t>
            </a:r>
            <a:endParaRPr kumimoji="1"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endParaRPr kumimoji="1"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현재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QRAM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사용하지 않고 입력을 고정해둔 상태</a:t>
            </a:r>
            <a:b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즉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,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</a:t>
            </a:r>
            <a:r>
              <a:rPr kumimoji="1" lang="ko-KR" altLang="en-US" sz="18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그루버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돌릴 게 없음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/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</a:t>
            </a: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NV Sieve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로직만 구현 중</a:t>
            </a:r>
            <a:b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</a:br>
            <a:r>
              <a:rPr kumimoji="1"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코드 구할 수 있는지 물어볼 예정 </a:t>
            </a:r>
            <a:endParaRPr kumimoji="1"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endParaRPr kumimoji="1"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5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3649362" y="2082113"/>
            <a:ext cx="489327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r>
              <a:rPr kumimoji="1" lang="en-US" altLang="ko-KR" sz="36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R" altLang="en-US" sz="36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 Armenian SemBd" panose="020B0502040504020204" pitchFamily="34" charset="0"/>
              </a:rPr>
              <a:t>NV Sieve </a:t>
            </a:r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  <a:p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  <a:p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  <a:p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  <a:p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Noto Sans Armenian" panose="020B0502040504020204" pitchFamily="34" charset="0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57C0C-059C-A463-DBCF-43015E6D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1074148"/>
            <a:ext cx="5554197" cy="3253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F58F2-AE1C-9352-09DC-6DB440E60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14" t="6300" r="2969" b="1855"/>
          <a:stretch/>
        </p:blipFill>
        <p:spPr>
          <a:xfrm>
            <a:off x="636996" y="4327652"/>
            <a:ext cx="5095423" cy="2442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30DCA4-EBE1-C15F-9570-268D9E35E091}"/>
                  </a:ext>
                </a:extLst>
              </p:cNvPr>
              <p:cNvSpPr txBox="1"/>
              <p:nvPr/>
            </p:nvSpPr>
            <p:spPr>
              <a:xfrm>
                <a:off x="5989320" y="1276707"/>
                <a:ext cx="6107430" cy="534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목적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짧은 벡터에 대한 손실이 없게 하기 위해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600" b="1" dirty="0">
                    <a:solidFill>
                      <a:srgbClr val="FFC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랜덤으로 선택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하여 </a:t>
                </a:r>
                <a:b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       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범위를 줄여 나가며 </a:t>
                </a: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보다 짧은 벡터 얻기</a:t>
                </a:r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입력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최대 길이가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인 격자 상의 벡터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출력</a:t>
                </a:r>
                <a:r>
                  <a:rPr kumimoji="1"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</a:t>
                </a:r>
                <a14:m>
                  <m:oMath xmlns:m="http://schemas.openxmlformats.org/officeDocument/2006/math">
                    <m:r>
                      <a:rPr kumimoji="1" lang="en-US" altLang="ko-KR" sz="1600" b="0" i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보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다 짧은 격자 상의 벡터</a:t>
                </a:r>
                <a:endParaRPr kumimoji="1"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용어</a:t>
                </a:r>
                <a:endParaRPr kumimoji="1"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sSubPr>
                      <m:e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𝑩</m:t>
                        </m:r>
                      </m:e>
                      <m:sub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kumimoji="1" lang="en-US" altLang="ko-KR" sz="1600" b="1" i="1" dirty="0" smtClean="0"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</m:ctrlPr>
                      </m:dPr>
                      <m:e>
                        <m:r>
                          <a:rPr kumimoji="1" lang="en-US" altLang="ko-KR" sz="1600" b="1" i="1" dirty="0" smtClean="0">
                            <a:latin typeface="Cambria Math" panose="02040503050406030204" pitchFamily="18" charset="0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m:t>𝑹</m:t>
                        </m:r>
                      </m:e>
                    </m:d>
                  </m:oMath>
                </a14:m>
                <a:r>
                  <a:rPr kumimoji="1" lang="en-US" altLang="ko-KR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원점으로부터의 길이가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보다 작은 격자 상의 벡터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𝑺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′</m:t>
                    </m:r>
                  </m:oMath>
                </a14:m>
                <a:r>
                  <a:rPr kumimoji="1" lang="en-US" altLang="ko-KR" sz="1600" b="1" i="1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600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600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범위 내의 벡터들을 저장</a:t>
                </a:r>
                <a:endParaRPr kumimoji="1" lang="en-US" altLang="ko-KR" sz="1600" dirty="0">
                  <a:latin typeface="Cambria Math" panose="02040503050406030204" pitchFamily="18" charset="0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b="1" i="1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c</a:t>
                </a:r>
                <a:r>
                  <a:rPr kumimoji="1" lang="en-US" altLang="ko-KR" sz="1600" i="1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</a:t>
                </a:r>
                <a:r>
                  <a:rPr kumimoji="1" lang="en-US" altLang="ko-KR" sz="1600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:</a:t>
                </a:r>
                <a:r>
                  <a:rPr kumimoji="1" lang="en-US" altLang="ko-KR" sz="1600" i="1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≤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𝒙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≤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</m:oMath>
                </a14:m>
                <a:r>
                  <a:rPr kumimoji="1" lang="ko-KR" altLang="en-US" sz="1600" dirty="0">
                    <a:latin typeface="Cambria Math" panose="02040503050406030204" pitchFamily="18" charset="0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속하는 충분한 수의 격자 상의 점</a:t>
                </a:r>
                <a:endParaRPr kumimoji="1" lang="en-US" altLang="ko-KR" sz="1600" i="1" dirty="0">
                  <a:latin typeface="Cambria Math" panose="02040503050406030204" pitchFamily="18" charset="0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1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동작 과정</a:t>
                </a:r>
                <a:endParaRPr kumimoji="1"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𝑆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속한 벡터들 중 최대 길이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b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14:m>
                  <m:oMath xmlns:m="http://schemas.openxmlformats.org/officeDocument/2006/math">
                    <m:r>
                      <a:rPr kumimoji="1" lang="en-US" altLang="ko-KR" sz="1600" b="0" i="0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𝐶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,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𝑆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’ 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초기화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보다 길이가 짧은 벡터들은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𝑺</m:t>
                    </m:r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’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저장 </a:t>
                </a:r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보다 길이가 긴 벡터들은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600" b="1" dirty="0">
                    <a:solidFill>
                      <a:srgbClr val="FFC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라는 포인트와 뺄셈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한 후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  <a:b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그 길이가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  <m:r>
                      <a:rPr kumimoji="1" lang="ko-KR" altLang="en-US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보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다 짧으면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𝑺</m:t>
                    </m:r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’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저장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길면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𝐶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저장 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𝑆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’</m:t>
                    </m:r>
                  </m:oMath>
                </a14:m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반환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sz="1600" i="1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𝛾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보다 길이가 짧은 벡터들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ko-KR" sz="5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해당 과정은 </a:t>
                </a: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알고리즘 </a:t>
                </a:r>
                <a:r>
                  <a:rPr kumimoji="1"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</a:t>
                </a:r>
                <a:r>
                  <a:rPr kumimoji="1"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line 9</a:t>
                </a: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</a:t>
                </a:r>
                <a:r>
                  <a:rPr kumimoji="1"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해당되므로 반복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반복적으로 수행하여 충분히 짧은 벡터 집합들을 얻고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  <a:b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그 중에서 가장 짧은 벡터를 찾아냄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30DCA4-EBE1-C15F-9570-268D9E35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276707"/>
                <a:ext cx="6107430" cy="5347618"/>
              </a:xfrm>
              <a:prstGeom prst="rect">
                <a:avLst/>
              </a:prstGeom>
              <a:blipFill>
                <a:blip r:embed="rId6"/>
                <a:stretch>
                  <a:fillRect l="-622" t="-474" b="-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AAC9359C-052C-BFE0-3A1A-BC2CAA2F7D7E}"/>
              </a:ext>
            </a:extLst>
          </p:cNvPr>
          <p:cNvSpPr/>
          <p:nvPr/>
        </p:nvSpPr>
        <p:spPr>
          <a:xfrm>
            <a:off x="1554480" y="5816507"/>
            <a:ext cx="254725" cy="248194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2ADF21-C3B5-EBF0-6711-C89F2DA96B18}"/>
              </a:ext>
            </a:extLst>
          </p:cNvPr>
          <p:cNvSpPr/>
          <p:nvPr/>
        </p:nvSpPr>
        <p:spPr>
          <a:xfrm>
            <a:off x="1807015" y="6033952"/>
            <a:ext cx="254725" cy="248194"/>
          </a:xfrm>
          <a:prstGeom prst="ellipse">
            <a:avLst/>
          </a:prstGeom>
          <a:solidFill>
            <a:srgbClr val="0070C0">
              <a:alpha val="1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AED55-6652-2104-DFBC-BA5180958829}"/>
                  </a:ext>
                </a:extLst>
              </p:cNvPr>
              <p:cNvSpPr txBox="1"/>
              <p:nvPr/>
            </p:nvSpPr>
            <p:spPr>
              <a:xfrm>
                <a:off x="2566851" y="4356378"/>
                <a:ext cx="1704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ko-KR" altLang="en-US" sz="1400" b="1" dirty="0">
                    <a:solidFill>
                      <a:srgbClr val="FFC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들이 속하는 공간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AED55-6652-2104-DFBC-BA518095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51" y="4356378"/>
                <a:ext cx="1704703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4861A6-BAA8-BD18-8EE4-7723BBF325EE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2885616" y="4573990"/>
            <a:ext cx="443422" cy="62375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53CF5E4A-A2A1-14D5-2D93-50E39DCC5065}"/>
              </a:ext>
            </a:extLst>
          </p:cNvPr>
          <p:cNvSpPr/>
          <p:nvPr/>
        </p:nvSpPr>
        <p:spPr>
          <a:xfrm>
            <a:off x="679271" y="4369440"/>
            <a:ext cx="2377438" cy="2376641"/>
          </a:xfrm>
          <a:prstGeom prst="donut">
            <a:avLst>
              <a:gd name="adj" fmla="val 14939"/>
            </a:avLst>
          </a:prstGeom>
          <a:solidFill>
            <a:srgbClr val="FFC000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9D2E4F-A54F-6B9B-1295-28AA514EC445}"/>
                  </a:ext>
                </a:extLst>
              </p:cNvPr>
              <p:cNvSpPr txBox="1"/>
              <p:nvPr/>
            </p:nvSpPr>
            <p:spPr>
              <a:xfrm>
                <a:off x="-289082" y="4369440"/>
                <a:ext cx="1710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후의</a:t>
                </a:r>
                <a:endPara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벡터들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9D2E4F-A54F-6B9B-1295-28AA514EC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082" y="4369440"/>
                <a:ext cx="1710873" cy="523220"/>
              </a:xfrm>
              <a:prstGeom prst="rect">
                <a:avLst/>
              </a:prstGeom>
              <a:blipFill>
                <a:blip r:embed="rId8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DCF56A-47B9-71FF-17AD-0C2430594131}"/>
                  </a:ext>
                </a:extLst>
              </p:cNvPr>
              <p:cNvSpPr txBox="1"/>
              <p:nvPr/>
            </p:nvSpPr>
            <p:spPr>
              <a:xfrm>
                <a:off x="3669032" y="6358347"/>
                <a:ext cx="25730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ko-KR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ko-KR" altLang="en-US" sz="14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들을 원점으로 이동해보면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?</a:t>
                </a:r>
                <a:br>
                  <a:rPr lang="en-US" altLang="ko-KR" sz="14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lang="ko-KR" altLang="en-US" sz="14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범위 안에 속함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DCF56A-47B9-71FF-17AD-0C243059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032" y="6358347"/>
                <a:ext cx="2573018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3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 Armenian SemBd" panose="020B0502040504020204" pitchFamily="34" charset="0"/>
              </a:rPr>
              <a:t>NV Sieve </a:t>
            </a:r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 포인트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개체 틀 2">
                <a:extLst>
                  <a:ext uri="{FF2B5EF4-FFF2-40B4-BE49-F238E27FC236}">
                    <a16:creationId xmlns:a16="http://schemas.microsoft.com/office/drawing/2014/main" id="{83694F7C-0837-489F-5F1D-0976344542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405" y="1152524"/>
                <a:ext cx="5945945" cy="5057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알고리즘 복잡도에 영향을 미치는 결정적 부분</a:t>
                </a:r>
                <a:endParaRPr kumimoji="1"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포인트 수를 측정하는 부분</a:t>
                </a:r>
                <a:endParaRPr kumimoji="1" lang="en-US" altLang="ko-KR" sz="18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충분히 많은 포인트들이 있고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이를 이용하여</a:t>
                </a:r>
                <a:b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kumimoji="1" lang="ko-KR" alt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보다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짧은 길이의 벡터를 만들 수 있는 점을 찾아야 함</a:t>
                </a:r>
                <a:endParaRPr kumimoji="1" lang="en-US" altLang="ko-KR" sz="1600" b="1" dirty="0">
                  <a:solidFill>
                    <a:srgbClr val="C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Wingdings" panose="05000000000000000000" pitchFamily="2" charset="2"/>
                </a:endParaRPr>
              </a:p>
              <a:p>
                <a:pPr lvl="2"/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처음 주어진 </a:t>
                </a:r>
                <a:r>
                  <a:rPr kumimoji="1" lang="ko-KR" altLang="en-US" sz="1800" b="1" dirty="0" err="1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서브셋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𝑺</m:t>
                    </m:r>
                  </m:oMath>
                </a14:m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크기가 클수록 좋지 않음</a:t>
                </a:r>
                <a:endParaRPr kumimoji="1" lang="en-US" altLang="ko-KR" sz="1800" b="1" dirty="0">
                  <a:solidFill>
                    <a:srgbClr val="0070C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𝑆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rank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 커지면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개수도 </a:t>
                </a:r>
                <a:r>
                  <a:rPr kumimoji="1" lang="ko-KR" altLang="en-US" sz="16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많아짐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ko-KR" sz="1400" b="1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도 격자 상의 벡터이고</a:t>
                </a:r>
                <a:r>
                  <a:rPr kumimoji="1" lang="en-US" altLang="ko-KR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400" b="1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𝑺</m:t>
                    </m:r>
                  </m:oMath>
                </a14:m>
                <a:r>
                  <a:rPr kumimoji="1"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부분 집합이므로</a:t>
                </a:r>
                <a:endParaRPr kumimoji="1"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해당 부분이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포인트 수를 측정하는 것에 영향을 주므로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전체적인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Sieve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알고리즘 퀄리티에 중요  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17" name="텍스트 개체 틀 2">
                <a:extLst>
                  <a:ext uri="{FF2B5EF4-FFF2-40B4-BE49-F238E27FC236}">
                    <a16:creationId xmlns:a16="http://schemas.microsoft.com/office/drawing/2014/main" id="{83694F7C-0837-489F-5F1D-09763445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5" y="1152524"/>
                <a:ext cx="5945945" cy="5057775"/>
              </a:xfrm>
              <a:prstGeom prst="rect">
                <a:avLst/>
              </a:prstGeom>
              <a:blipFill>
                <a:blip r:embed="rId2"/>
                <a:stretch>
                  <a:fillRect l="-922" t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7052951E-0B1D-72FE-BF9A-88736350B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2037" y="1149348"/>
                <a:ext cx="5582163" cy="5057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실제 구현</a:t>
                </a:r>
                <a:endParaRPr kumimoji="1"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실제 구현 시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rank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약 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50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으로 설정</a:t>
                </a:r>
                <a:b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𝟑𝟎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≤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rank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≤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𝟒𝟖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ko-KR" alt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𝜸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=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𝟎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.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𝟗𝟕</m:t>
                    </m:r>
                  </m:oMath>
                </a14:m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사용</a:t>
                </a: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LLL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적용 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후 축소된 </a:t>
                </a:r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8000</a:t>
                </a: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개의 벡터를 입력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으로 사용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48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rank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까지 </a:t>
                </a:r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700 MB RAM 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사용</a:t>
                </a:r>
                <a:b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많은 메모리 사용되지 않음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  <a:p>
                <a:pPr lvl="1"/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C++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long type vector 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사용</a:t>
                </a:r>
                <a:b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(64-bit OS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에서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64-bit)</a:t>
                </a: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구현 관련 부분은 추후 더 자세히 알아볼 예정</a:t>
                </a:r>
              </a:p>
            </p:txBody>
          </p:sp>
        </mc:Choice>
        <mc:Fallback xmlns="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7052951E-0B1D-72FE-BF9A-88736350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037" y="1149348"/>
                <a:ext cx="5582163" cy="5057775"/>
              </a:xfrm>
              <a:prstGeom prst="rect">
                <a:avLst/>
              </a:prstGeom>
              <a:blipFill>
                <a:blip r:embed="rId3"/>
                <a:stretch>
                  <a:fillRect l="-983" t="-1327" r="-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51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 Armenian SemBd" panose="020B0502040504020204" pitchFamily="34" charset="0"/>
              </a:rPr>
              <a:t>NV Sieve on Grover</a:t>
            </a:r>
            <a:endParaRPr kumimoji="1" lang="ko-KR" altLang="en-US" b="1" dirty="0">
              <a:latin typeface="Noto Sans Armenian SemBd" panose="020B050204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적용 지점</a:t>
                </a:r>
                <a:endParaRPr kumimoji="1"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lang="ko-KR" altLang="en-US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우선</a:t>
                </a:r>
                <a:r>
                  <a:rPr lang="en-US" altLang="ko-KR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222222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고차원에서 벡터를 걸러내는</a:t>
                </a:r>
                <a:r>
                  <a:rPr lang="en-US" altLang="ko-KR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LLL</a:t>
                </a:r>
                <a:r>
                  <a:rPr lang="ko-KR" altLang="en-US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은 </a:t>
                </a:r>
                <a:r>
                  <a:rPr lang="en-US" altLang="ko-KR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classical</a:t>
                </a:r>
                <a:r>
                  <a:rPr lang="ko-KR" altLang="en-US" sz="1600" b="0" i="0" dirty="0">
                    <a:solidFill>
                      <a:srgbClr val="222222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구현</a:t>
                </a:r>
                <a:endParaRPr lang="en-US" altLang="ko-KR" sz="1600" b="0" i="0" dirty="0">
                  <a:solidFill>
                    <a:srgbClr val="222222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en-US" altLang="ko-KR" sz="1600" b="1" dirty="0">
                    <a:solidFill>
                      <a:srgbClr val="222222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Sieve (</a:t>
                </a:r>
                <a:r>
                  <a:rPr kumimoji="1" lang="ko-KR" altLang="en-US" sz="1600" b="1" dirty="0">
                    <a:solidFill>
                      <a:srgbClr val="222222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알고리즘 </a:t>
                </a:r>
                <a:r>
                  <a:rPr kumimoji="1" lang="en-US" altLang="ko-KR" sz="1600" b="1" dirty="0">
                    <a:solidFill>
                      <a:srgbClr val="222222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5)</a:t>
                </a:r>
                <a:r>
                  <a:rPr kumimoji="1" lang="ko-KR" altLang="en-US" sz="1600" b="1" dirty="0">
                    <a:solidFill>
                      <a:srgbClr val="222222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600" b="1" dirty="0">
                    <a:solidFill>
                      <a:srgbClr val="C00000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활용하여 조건을 만족하는 짧은 벡터를 찾기 위한 과정에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Grover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적용</a:t>
                </a:r>
                <a:endParaRPr kumimoji="1" lang="en-US" altLang="ko-KR" sz="1600" b="1" dirty="0">
                  <a:solidFill>
                    <a:srgbClr val="C00000"/>
                  </a:solidFill>
                  <a:latin typeface="Helvetica Neue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𝒄</m:t>
                    </m:r>
                  </m:oMath>
                </a14:m>
                <a:r>
                  <a:rPr kumimoji="1" lang="ko-KR" altLang="en-US" sz="1600" b="1" dirty="0">
                    <a:solidFill>
                      <a:schemeClr val="accent4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는 격자 상의 포인트 </a:t>
                </a:r>
                <a:r>
                  <a:rPr kumimoji="1" lang="en-US" altLang="ko-KR" sz="1600" b="1" dirty="0">
                    <a:solidFill>
                      <a:schemeClr val="accent4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kumimoji="1" lang="ko-KR" altLang="en-US" sz="1600" b="1" dirty="0">
                    <a:solidFill>
                      <a:schemeClr val="accent4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노랑</a:t>
                </a:r>
                <a:r>
                  <a:rPr kumimoji="1" lang="en-US" altLang="ko-KR" sz="1600" b="1" dirty="0">
                    <a:solidFill>
                      <a:schemeClr val="accent4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이를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중첩상태로 준비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Helvetica Neue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하여 </a:t>
                </a:r>
                <a14:m>
                  <m:oMath xmlns:m="http://schemas.openxmlformats.org/officeDocument/2006/math">
                    <m:r>
                      <a:rPr kumimoji="1" lang="ko-KR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𝛾</m:t>
                    </m:r>
                    <m:r>
                      <a:rPr kumimoji="1"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r>
                  <a:rPr kumimoji="1" lang="ko-KR" altLang="en-US" sz="1600" dirty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보다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짧은 길이의 벡터를 만들 수 있는 점을 찾아냄</a:t>
                </a:r>
                <a:br>
                  <a:rPr kumimoji="1" lang="en-US" altLang="ko-KR" sz="1600" dirty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</a:br>
                <a:r>
                  <a:rPr kumimoji="1" lang="en-US" altLang="ko-KR" sz="1600" dirty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kumimoji="1" lang="ko-KR" altLang="en-US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이후</a:t>
                </a:r>
                <a:r>
                  <a:rPr kumimoji="1" lang="en-US" altLang="ko-KR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,</a:t>
                </a:r>
                <a:r>
                  <a:rPr kumimoji="1" lang="ko-KR" altLang="en-US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 뺄셈 연산하여 조건 만족하는지 </a:t>
                </a:r>
                <a:r>
                  <a:rPr kumimoji="1" lang="ko-KR" altLang="en-US" sz="16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확인까지가</a:t>
                </a:r>
                <a:r>
                  <a:rPr kumimoji="1" lang="ko-KR" altLang="en-US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Grover </a:t>
                </a:r>
                <a:r>
                  <a:rPr kumimoji="1" lang="ko-KR" altLang="en-US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적용 범위</a:t>
                </a:r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Wingdings" panose="05000000000000000000" pitchFamily="2" charset="2"/>
                </a:endParaRPr>
              </a:p>
              <a:p>
                <a:pPr lvl="1"/>
                <a:endParaRPr kumimoji="1"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입력 및 오라클</a:t>
                </a:r>
                <a:endParaRPr kumimoji="1"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입력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  <m:r>
                      <a:rPr kumimoji="1" lang="en-US" altLang="ko-KR" sz="1600" b="1" i="0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,</m:t>
                    </m:r>
                    <m:r>
                      <a:rPr kumimoji="1" lang="ko-KR" altLang="en-US" sz="1600" b="1" i="0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</m:oMath>
                </a14:m>
                <a:r>
                  <a:rPr kumimoji="1" lang="ko-KR" altLang="en-US" sz="1600" i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중첩 상태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kumimoji="1" lang="en-US" altLang="ko-KR" sz="1600" i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오라클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50" charset="-127"/>
                      </a:rPr>
                      <m:t>≤</m:t>
                    </m:r>
                    <m:r>
                      <a:rPr kumimoji="1" lang="ko-KR" altLang="en-US" sz="1600" b="0" i="1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𝛾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𝑅</m:t>
                    </m:r>
                  </m:oMath>
                </a14:m>
                <a:r>
                  <a:rPr kumimoji="1" lang="en-US" altLang="ko-KR" sz="16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(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범위 내에 속하는지 비교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endParaRPr kumimoji="1"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기대 효과</a:t>
                </a:r>
                <a:endParaRPr kumimoji="1"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알고리즘의 시간 복잡도 감소 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공간 복잡도 감소 없음</a:t>
                </a: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)*</a:t>
                </a:r>
              </a:p>
              <a:p>
                <a:pPr lvl="2"/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log</a:t>
                </a:r>
                <a:r>
                  <a:rPr kumimoji="1" lang="en-US" altLang="ko-KR" sz="1600" b="1" baseline="-25000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(time) : 0.415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0.312</a:t>
                </a:r>
              </a:p>
              <a:p>
                <a:pPr lvl="2"/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log</a:t>
                </a:r>
                <a:r>
                  <a:rPr kumimoji="1" lang="en-US" altLang="ko-KR" sz="1600" b="1" baseline="-25000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(space) : 0.2075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0.2075</a:t>
                </a:r>
              </a:p>
              <a:p>
                <a:pPr lvl="2"/>
                <a:endParaRPr kumimoji="1"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kumimoji="1" lang="ko-KR" altLang="en-US" sz="20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그러나</a:t>
                </a:r>
                <a:r>
                  <a:rPr kumimoji="1" lang="en-US" altLang="ko-KR" sz="20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kumimoji="1"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이론적 계산에 의한 결과</a:t>
                </a:r>
                <a:r>
                  <a:rPr kumimoji="1" lang="ko-KR" altLang="en-US" sz="20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이며</a:t>
                </a:r>
                <a:r>
                  <a:rPr kumimoji="1" lang="en-US" altLang="ko-KR" sz="20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kumimoji="1" lang="ko-KR" altLang="en-US" sz="20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실험에 의한 분석 및 평가는 없음</a:t>
                </a:r>
                <a:endParaRPr kumimoji="1"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46" t="-1250" b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69173EAE-0499-FCA8-1B36-6020AD48441B}"/>
              </a:ext>
            </a:extLst>
          </p:cNvPr>
          <p:cNvGrpSpPr/>
          <p:nvPr/>
        </p:nvGrpSpPr>
        <p:grpSpPr>
          <a:xfrm>
            <a:off x="10028647" y="1246676"/>
            <a:ext cx="1890392" cy="1788084"/>
            <a:chOff x="636997" y="4327652"/>
            <a:chExt cx="2582454" cy="24426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12951A-17CA-8749-814E-7DFCD48F6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4614" t="6300" r="48548" b="1855"/>
            <a:stretch/>
          </p:blipFill>
          <p:spPr>
            <a:xfrm>
              <a:off x="636997" y="4327652"/>
              <a:ext cx="2582454" cy="2442691"/>
            </a:xfrm>
            <a:prstGeom prst="rect">
              <a:avLst/>
            </a:prstGeom>
          </p:spPr>
        </p:pic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AB80FB12-7908-47BE-4228-0B3158015635}"/>
                </a:ext>
              </a:extLst>
            </p:cNvPr>
            <p:cNvSpPr/>
            <p:nvPr/>
          </p:nvSpPr>
          <p:spPr>
            <a:xfrm>
              <a:off x="679271" y="4369440"/>
              <a:ext cx="2377438" cy="2376641"/>
            </a:xfrm>
            <a:prstGeom prst="donut">
              <a:avLst>
                <a:gd name="adj" fmla="val 14939"/>
              </a:avLst>
            </a:prstGeom>
            <a:solidFill>
              <a:srgbClr val="FFC000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D88D25-9377-FF9C-A548-7B7DF47408D3}"/>
              </a:ext>
            </a:extLst>
          </p:cNvPr>
          <p:cNvSpPr txBox="1"/>
          <p:nvPr/>
        </p:nvSpPr>
        <p:spPr>
          <a:xfrm>
            <a:off x="285750" y="6487066"/>
            <a:ext cx="10490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 err="1"/>
              <a:t>Laarhoven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Thijs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Michele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Mosca</a:t>
            </a:r>
            <a:r>
              <a:rPr lang="ko-KR" altLang="en-US" sz="1000" dirty="0"/>
              <a:t>, and </a:t>
            </a:r>
            <a:r>
              <a:rPr lang="ko-KR" altLang="en-US" sz="1000" dirty="0" err="1"/>
              <a:t>Joop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Pol</a:t>
            </a:r>
            <a:r>
              <a:rPr lang="ko-KR" altLang="en-US" sz="1000" dirty="0"/>
              <a:t>. "</a:t>
            </a:r>
            <a:r>
              <a:rPr lang="ko-KR" altLang="en-US" sz="1000" dirty="0" err="1"/>
              <a:t>Finding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shortest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lattice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vectors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faster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quantum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search</a:t>
            </a:r>
            <a:r>
              <a:rPr lang="ko-KR" altLang="en-US" sz="1000" dirty="0"/>
              <a:t>." </a:t>
            </a:r>
            <a:r>
              <a:rPr lang="ko-KR" altLang="en-US" sz="1000" dirty="0" err="1"/>
              <a:t>Designs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Codes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Cryptography</a:t>
            </a:r>
            <a:r>
              <a:rPr lang="ko-KR" altLang="en-US" sz="1000" dirty="0"/>
              <a:t> 77 (2015): 375-400.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6638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Noto Sans Armenian SemBd" panose="020B0502040504020204" pitchFamily="34" charset="0"/>
                <a:ea typeface="Pretendard" panose="02000503000000020004" pitchFamily="50" charset="-127"/>
                <a:cs typeface="Pretendard" panose="02000503000000020004" pitchFamily="50" charset="-127"/>
              </a:rPr>
              <a:t>필요 함수</a:t>
            </a:r>
            <a:endParaRPr kumimoji="1"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Classical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𝑟𝑅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&gt;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</m:oMath>
                </a14:m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True :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는 짧은 벡터 리스트에 포함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False :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통해 짧은 벡터 찾음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(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Quantum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으로 </a:t>
                </a:r>
                <a:r>
                  <a:rPr kumimoji="1" lang="ko-KR" altLang="en-US" sz="16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넘어감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  <a:p>
                <a:pPr lvl="2"/>
                <a:endParaRPr kumimoji="1" lang="en-US" altLang="ko-KR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Quantum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(Oracle)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,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: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중첩 상태로 준비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: </a:t>
                </a:r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뺄셈</a:t>
                </a: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||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||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𝑟𝑅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과의 크기 비교를 위한 절대값 연산</a:t>
                </a: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𝑟𝑅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&gt; ||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||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ko-KR" altLang="en-US" sz="18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 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  <a:sym typeface="Wingdings" pitchFamily="2" charset="2"/>
                      </a:rPr>
                      <m:t>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  <a:sym typeface="Wingdings" pitchFamily="2" charset="2"/>
                      </a:rPr>
                      <m:t> </m:t>
                    </m:r>
                    <m:r>
                      <a:rPr kumimoji="1" lang="ko-KR" altLang="en-US" sz="1800" b="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  <a:sym typeface="Wingdings" pitchFamily="2" charset="2"/>
                      </a:rPr>
                      <m:t>   </m:t>
                    </m:r>
                    <m:r>
                      <a:rPr kumimoji="1" lang="en-US" altLang="ko-KR" sz="1800" i="1" dirty="0" err="1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𝑟𝑅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−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||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||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&gt;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0</m:t>
                    </m:r>
                    <m:r>
                      <a:rPr kumimoji="1" lang="ko-KR" altLang="en-US" sz="18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 </m:t>
                    </m:r>
                  </m:oMath>
                </a14:m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lvl="2"/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True :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𝑣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−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m:t>𝑐</m:t>
                    </m:r>
                  </m:oMath>
                </a14:m>
                <a:r>
                  <a:rPr kumimoji="1"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는 짧은 벡터 리스트에 포함 </a:t>
                </a:r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(classical)</a:t>
                </a:r>
              </a:p>
              <a:p>
                <a:pPr lvl="2"/>
                <a:r>
                  <a:rPr kumimoji="1" lang="en-US" altLang="ko-KR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False : </a:t>
                </a:r>
                <a:r>
                  <a:rPr kumimoji="1" lang="ko-KR" altLang="en-US" sz="16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버려짐</a:t>
                </a:r>
                <a:endParaRPr kumimoji="1" lang="en-US" altLang="ko-KR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두 번의 뺄셈 </a:t>
                </a:r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두 포인트 간의 뺄셈</a:t>
                </a:r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비교 연산</a:t>
                </a:r>
                <a:r>
                  <a:rPr kumimoji="1"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),</a:t>
                </a:r>
                <a:r>
                  <a:rPr kumimoji="1" lang="ko-KR" altLang="en-US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크기 비교 위한 절대값 연산 필요</a:t>
                </a:r>
                <a:b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</a:br>
                <a:r>
                  <a:rPr kumimoji="1" lang="en-US" altLang="ko-KR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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 여기서 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불필요한 자원이나 연산이 생겨서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,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조건문 사용하여 절대값 및 비교 연산을 합치고 </a:t>
                </a:r>
                <a:r>
                  <a:rPr kumimoji="1" lang="ko-KR" altLang="en-US" sz="1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덧셈기를 그대로 사용</a:t>
                </a: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marL="0" indent="0">
                  <a:buNone/>
                </a:pPr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endParaRPr kumimoji="1" lang="en-US" altLang="ko-KR" sz="1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93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3B04-9E83-F7E7-918E-E42F67C6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NV Sieve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양자 회로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초기버전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..)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5ADF7A0-3424-4C9E-3C87-F67C9A678907}"/>
              </a:ext>
            </a:extLst>
          </p:cNvPr>
          <p:cNvGrpSpPr/>
          <p:nvPr/>
        </p:nvGrpSpPr>
        <p:grpSpPr>
          <a:xfrm>
            <a:off x="1739265" y="1073513"/>
            <a:ext cx="8296275" cy="5667731"/>
            <a:chOff x="-5715" y="1050653"/>
            <a:chExt cx="8296275" cy="56677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DE0B501-02D2-FC62-7442-2588B57BEF92}"/>
                    </a:ext>
                  </a:extLst>
                </p:cNvPr>
                <p:cNvSpPr txBox="1"/>
                <p:nvPr/>
              </p:nvSpPr>
              <p:spPr>
                <a:xfrm>
                  <a:off x="-5715" y="6133609"/>
                  <a:ext cx="9925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𝑟𝑒𝑠𝑢𝑙𝑡</m:t>
                        </m:r>
                      </m:oMath>
                    </m:oMathPara>
                  </a14:m>
                  <a:endParaRPr kumimoji="1" lang="en-US" altLang="ko-KR" b="0" dirty="0"/>
                </a:p>
                <a:p>
                  <a:r>
                    <a:rPr kumimoji="1" lang="en-US" altLang="ko-KR" sz="1400" dirty="0"/>
                    <a:t>(classical)</a:t>
                  </a:r>
                  <a:endParaRPr kumimoji="1" lang="ko-KR" altLang="en-US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DE0B501-02D2-FC62-7442-2588B57BE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15" y="6133609"/>
                  <a:ext cx="992505" cy="584775"/>
                </a:xfrm>
                <a:prstGeom prst="rect">
                  <a:avLst/>
                </a:prstGeom>
                <a:blipFill>
                  <a:blip r:embed="rId2"/>
                  <a:stretch>
                    <a:fillRect l="-1250" b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7128FEC0-CCC8-72A3-B4C7-F50DA3753D28}"/>
                </a:ext>
              </a:extLst>
            </p:cNvPr>
            <p:cNvGrpSpPr/>
            <p:nvPr/>
          </p:nvGrpSpPr>
          <p:grpSpPr>
            <a:xfrm>
              <a:off x="0" y="1050653"/>
              <a:ext cx="8290560" cy="5560010"/>
              <a:chOff x="0" y="1050653"/>
              <a:chExt cx="8290560" cy="556001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4955EA9-25D6-41F9-1AA9-C5DA422CAC22}"/>
                  </a:ext>
                </a:extLst>
              </p:cNvPr>
              <p:cNvGrpSpPr/>
              <p:nvPr/>
            </p:nvGrpSpPr>
            <p:grpSpPr>
              <a:xfrm>
                <a:off x="0" y="1050653"/>
                <a:ext cx="8290560" cy="4987728"/>
                <a:chOff x="72390" y="1439273"/>
                <a:chExt cx="8290560" cy="498772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90207D9F-B00E-0740-B750-3102868F63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90" y="4225092"/>
                      <a:ext cx="11010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𝑓𝑙𝑎𝑔</m:t>
                            </m:r>
                          </m:oMath>
                        </m:oMathPara>
                      </a14:m>
                      <a:br>
                        <a:rPr kumimoji="1" lang="en-US" altLang="ko-KR" b="0" dirty="0"/>
                      </a:br>
                      <a:r>
                        <a:rPr kumimoji="1" lang="en-US" altLang="ko-KR" sz="1400" dirty="0"/>
                        <a:t>(classical)</a:t>
                      </a:r>
                      <a:endParaRPr kumimoji="1" lang="ko-KR" altLang="en-US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90207D9F-B00E-0740-B750-3102868F63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90" y="4225092"/>
                      <a:ext cx="1101090" cy="58477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136" b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A58F7237-C70D-30EF-523D-7374E2F8CE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717" y="5786456"/>
                      <a:ext cx="74674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𝑐𝑎𝑟𝑟𝑦</m:t>
                            </m:r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kumimoji="1" lang="ko-KR" altLang="en-US" dirty="0"/>
                    </a:p>
                  </p:txBody>
                </p:sp>
              </mc:Choice>
              <mc:Fallback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A58F7237-C70D-30EF-523D-7374E2F8CE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1717" y="5786456"/>
                      <a:ext cx="746749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667" r="-20000"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22DF650F-717E-CDFE-096D-07E2514FCC18}"/>
                    </a:ext>
                  </a:extLst>
                </p:cNvPr>
                <p:cNvGrpSpPr/>
                <p:nvPr/>
              </p:nvGrpSpPr>
              <p:grpSpPr>
                <a:xfrm>
                  <a:off x="264813" y="1439273"/>
                  <a:ext cx="8098137" cy="4987728"/>
                  <a:chOff x="264813" y="1439273"/>
                  <a:chExt cx="8098137" cy="4987728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DC1FC36-6DB2-6DF5-7E92-EB721880A8C4}"/>
                      </a:ext>
                    </a:extLst>
                  </p:cNvPr>
                  <p:cNvGrpSpPr/>
                  <p:nvPr/>
                </p:nvGrpSpPr>
                <p:grpSpPr>
                  <a:xfrm>
                    <a:off x="1028700" y="1653540"/>
                    <a:ext cx="7334250" cy="731520"/>
                    <a:chOff x="1028700" y="1653540"/>
                    <a:chExt cx="7334250" cy="731520"/>
                  </a:xfrm>
                </p:grpSpPr>
                <p:cxnSp>
                  <p:nvCxnSpPr>
                    <p:cNvPr id="5" name="직선 연결선[R] 4">
                      <a:extLst>
                        <a:ext uri="{FF2B5EF4-FFF2-40B4-BE49-F238E27FC236}">
                          <a16:creationId xmlns:a16="http://schemas.microsoft.com/office/drawing/2014/main" id="{C85F31A2-A423-96EF-40CA-C7946C5288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00" y="1653540"/>
                      <a:ext cx="733425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직선 연결선[R] 6">
                      <a:extLst>
                        <a:ext uri="{FF2B5EF4-FFF2-40B4-BE49-F238E27FC236}">
                          <a16:creationId xmlns:a16="http://schemas.microsoft.com/office/drawing/2014/main" id="{3858F046-4C2B-8116-240D-8B84102574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00" y="2133600"/>
                      <a:ext cx="733425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" name="직선 연결선[R] 7">
                      <a:extLst>
                        <a:ext uri="{FF2B5EF4-FFF2-40B4-BE49-F238E27FC236}">
                          <a16:creationId xmlns:a16="http://schemas.microsoft.com/office/drawing/2014/main" id="{D7B7939A-ABC4-7C72-9DE6-BF47D580D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00" y="2385060"/>
                      <a:ext cx="733425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2E147AE9-7B92-FF00-96D6-0757345106DE}"/>
                      </a:ext>
                    </a:extLst>
                  </p:cNvPr>
                  <p:cNvGrpSpPr/>
                  <p:nvPr/>
                </p:nvGrpSpPr>
                <p:grpSpPr>
                  <a:xfrm>
                    <a:off x="1028700" y="2872740"/>
                    <a:ext cx="7334250" cy="1287780"/>
                    <a:chOff x="1028700" y="1889760"/>
                    <a:chExt cx="7334250" cy="1287780"/>
                  </a:xfrm>
                </p:grpSpPr>
                <p:cxnSp>
                  <p:nvCxnSpPr>
                    <p:cNvPr id="12" name="직선 연결선[R] 11">
                      <a:extLst>
                        <a:ext uri="{FF2B5EF4-FFF2-40B4-BE49-F238E27FC236}">
                          <a16:creationId xmlns:a16="http://schemas.microsoft.com/office/drawing/2014/main" id="{45158C3F-1495-0708-3D07-12C886AB0A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00" y="1889760"/>
                      <a:ext cx="733425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직선 연결선[R] 12">
                      <a:extLst>
                        <a:ext uri="{FF2B5EF4-FFF2-40B4-BE49-F238E27FC236}">
                          <a16:creationId xmlns:a16="http://schemas.microsoft.com/office/drawing/2014/main" id="{328494EC-E18C-18E0-0AE6-B70C78F3BE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00" y="3177540"/>
                      <a:ext cx="733425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AD1E3931-AEE2-8817-F3A7-6B41110DDC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780" y="1653540"/>
                        <a:ext cx="3733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AD1E3931-AEE2-8817-F3A7-6B41110DDCF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780" y="1653540"/>
                        <a:ext cx="373380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88016395-DA85-084C-F366-D0C7B24BA4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780" y="2416863"/>
                        <a:ext cx="37338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88016395-DA85-084C-F366-D0C7B24BA4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780" y="2416863"/>
                        <a:ext cx="373380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F209D116-66B0-A275-EB5E-16809D9F04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0513" y="4767592"/>
                        <a:ext cx="7467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𝑐𝑜𝑚𝑝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F209D116-66B0-A275-EB5E-16809D9F04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0513" y="4767592"/>
                        <a:ext cx="746760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4" name="직선 연결선[R] 33">
                    <a:extLst>
                      <a:ext uri="{FF2B5EF4-FFF2-40B4-BE49-F238E27FC236}">
                        <a16:creationId xmlns:a16="http://schemas.microsoft.com/office/drawing/2014/main" id="{8BFC074C-1532-4B47-C50A-E69EE18FB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8700" y="4511562"/>
                    <a:ext cx="733425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[R] 34">
                    <a:extLst>
                      <a:ext uri="{FF2B5EF4-FFF2-40B4-BE49-F238E27FC236}">
                        <a16:creationId xmlns:a16="http://schemas.microsoft.com/office/drawing/2014/main" id="{04A3E349-9A03-E650-7342-69525E328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44955" y="3259992"/>
                    <a:ext cx="0" cy="163204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[R] 39">
                    <a:extLst>
                      <a:ext uri="{FF2B5EF4-FFF2-40B4-BE49-F238E27FC236}">
                        <a16:creationId xmlns:a16="http://schemas.microsoft.com/office/drawing/2014/main" id="{D50B32BE-B1EC-F5CA-1E7B-CFB23BDC8A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4035" y="3270879"/>
                    <a:ext cx="0" cy="172397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[R] 41">
                    <a:extLst>
                      <a:ext uri="{FF2B5EF4-FFF2-40B4-BE49-F238E27FC236}">
                        <a16:creationId xmlns:a16="http://schemas.microsoft.com/office/drawing/2014/main" id="{E71E22A7-E0EB-3294-CC14-9A9989455A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93595" y="3259992"/>
                    <a:ext cx="0" cy="163204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[R] 43">
                    <a:extLst>
                      <a:ext uri="{FF2B5EF4-FFF2-40B4-BE49-F238E27FC236}">
                        <a16:creationId xmlns:a16="http://schemas.microsoft.com/office/drawing/2014/main" id="{BC82AA53-3D64-AD3B-53E8-6FC2B243B7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67915" y="3270879"/>
                    <a:ext cx="0" cy="168137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[R] 48">
                    <a:extLst>
                      <a:ext uri="{FF2B5EF4-FFF2-40B4-BE49-F238E27FC236}">
                        <a16:creationId xmlns:a16="http://schemas.microsoft.com/office/drawing/2014/main" id="{AC0A30FC-ACDB-E303-EBC0-DB1B9167C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8700" y="4809026"/>
                    <a:ext cx="733425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[R] 49">
                    <a:extLst>
                      <a:ext uri="{FF2B5EF4-FFF2-40B4-BE49-F238E27FC236}">
                        <a16:creationId xmlns:a16="http://schemas.microsoft.com/office/drawing/2014/main" id="{FD05B7E3-2F4F-7A5A-487E-AA6AE464B6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8700" y="5169704"/>
                    <a:ext cx="733425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0D79B1BB-B86F-275B-FA1D-CD79D6D33F42}"/>
                      </a:ext>
                    </a:extLst>
                  </p:cNvPr>
                  <p:cNvSpPr/>
                  <p:nvPr/>
                </p:nvSpPr>
                <p:spPr>
                  <a:xfrm>
                    <a:off x="2987040" y="4071520"/>
                    <a:ext cx="1714500" cy="116719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solidFill>
                          <a:schemeClr val="tx1"/>
                        </a:solidFill>
                        <a:latin typeface="Noto Sans Armenian" panose="020B0502040504020204" pitchFamily="34" charset="0"/>
                      </a:rPr>
                      <a:t>COMPLEMENT</a:t>
                    </a:r>
                    <a:endParaRPr kumimoji="1" lang="ko-KR" altLang="en-US" dirty="0">
                      <a:solidFill>
                        <a:schemeClr val="tx1"/>
                      </a:solidFill>
                      <a:latin typeface="Noto Sans Armenian" panose="020B0502040504020204" pitchFamily="34" charset="0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3E5B2500-C46C-C5C8-0204-B4BABF967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2420" y="3904768"/>
                        <a:ext cx="7467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𝑞𝑓𝑙𝑎𝑔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3E5B2500-C46C-C5C8-0204-B4BABF96785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2420" y="3904768"/>
                        <a:ext cx="746760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333" r="-5000"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6" name="직선 연결선[R] 55">
                    <a:extLst>
                      <a:ext uri="{FF2B5EF4-FFF2-40B4-BE49-F238E27FC236}">
                        <a16:creationId xmlns:a16="http://schemas.microsoft.com/office/drawing/2014/main" id="{B118688F-B370-A0E4-39FD-1C9D639DA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8700" y="3162300"/>
                    <a:ext cx="733425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[R] 56">
                    <a:extLst>
                      <a:ext uri="{FF2B5EF4-FFF2-40B4-BE49-F238E27FC236}">
                        <a16:creationId xmlns:a16="http://schemas.microsoft.com/office/drawing/2014/main" id="{06BF43DB-5FEE-80B4-D6E5-D6591A808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8700" y="3429000"/>
                    <a:ext cx="733425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3D69062D-8B9C-202A-873A-87C49AF436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6717" y="2953521"/>
                        <a:ext cx="74674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𝑐𝑎𝑟𝑟𝑦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3D69062D-8B9C-202A-873A-87C49AF4365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6717" y="2953521"/>
                        <a:ext cx="746749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r="-1667" b="-137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B0CF9C36-506A-33C4-2190-85CF007B6B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4334" y="3224734"/>
                        <a:ext cx="74674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B0CF9C36-506A-33C4-2190-85CF007B6B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4334" y="3224734"/>
                        <a:ext cx="746749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53FF9323-BA98-A670-2226-552C056D0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16355" y="1439273"/>
                        <a:ext cx="1325880" cy="212504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dirty="0">
                            <a:solidFill>
                              <a:schemeClr val="tx1"/>
                            </a:solidFill>
                            <a:latin typeface="Noto Sans Armenian" panose="020B0502040504020204" pitchFamily="34" charset="0"/>
                          </a:rPr>
                          <a:t>CDKM ADDER</a:t>
                        </a:r>
                      </a:p>
                      <a:p>
                        <a:pPr algn="ctr"/>
                        <a:r>
                          <a:rPr kumimoji="1" lang="en-US" altLang="ko-KR" dirty="0">
                            <a:solidFill>
                              <a:srgbClr val="C00000"/>
                            </a:solidFill>
                            <a:latin typeface="Noto Sans Armenian" panose="020B0502040504020204" pitchFamily="34" charset="0"/>
                          </a:rPr>
                          <a:t>(</a:t>
                        </a:r>
                        <a14:m>
                          <m:oMath xmlns:m="http://schemas.openxmlformats.org/officeDocument/2006/math">
                            <m:r>
                              <a:rPr kumimoji="1" lang="en-US" altLang="ko-KR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ko-KR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kumimoji="1" lang="en-US" altLang="ko-KR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ko-KR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kumimoji="1" lang="en-US" altLang="ko-KR" dirty="0">
                            <a:solidFill>
                              <a:srgbClr val="C00000"/>
                            </a:solidFill>
                            <a:latin typeface="Noto Sans Armenian" panose="020B0502040504020204" pitchFamily="34" charset="0"/>
                          </a:rPr>
                          <a:t>)</a:t>
                        </a:r>
                        <a:endParaRPr kumimoji="1" lang="ko-KR" altLang="en-US" dirty="0">
                          <a:solidFill>
                            <a:srgbClr val="C00000"/>
                          </a:solidFill>
                          <a:latin typeface="Noto Sans Armenian" panose="020B050204050402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53FF9323-BA98-A670-2226-552C056D034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16355" y="1439273"/>
                        <a:ext cx="1325880" cy="2125040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0" name="TextBox 59">
                        <a:extLst>
                          <a:ext uri="{FF2B5EF4-FFF2-40B4-BE49-F238E27FC236}">
                            <a16:creationId xmlns:a16="http://schemas.microsoft.com/office/drawing/2014/main" id="{66BAEAB0-D50B-D1D2-AF3D-67E576FB7E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0852" y="1699699"/>
                        <a:ext cx="3395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60" name="TextBox 59">
                        <a:extLst>
                          <a:ext uri="{FF2B5EF4-FFF2-40B4-BE49-F238E27FC236}">
                            <a16:creationId xmlns:a16="http://schemas.microsoft.com/office/drawing/2014/main" id="{66BAEAB0-D50B-D1D2-AF3D-67E576FB7E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0852" y="1699699"/>
                        <a:ext cx="339530" cy="369332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7C8BCE2B-A0D5-A97B-4EC0-7BAF61DD47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0852" y="2445899"/>
                        <a:ext cx="3395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7C8BCE2B-A0D5-A97B-4EC0-7BAF61DD472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0852" y="2445899"/>
                        <a:ext cx="339530" cy="3693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2" name="TextBox 61">
                        <a:extLst>
                          <a:ext uri="{FF2B5EF4-FFF2-40B4-BE49-F238E27FC236}">
                            <a16:creationId xmlns:a16="http://schemas.microsoft.com/office/drawing/2014/main" id="{A38E350D-4F1D-73E9-72F9-5F00DF68BF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8946" y="4800372"/>
                        <a:ext cx="3395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62" name="TextBox 61">
                        <a:extLst>
                          <a:ext uri="{FF2B5EF4-FFF2-40B4-BE49-F238E27FC236}">
                            <a16:creationId xmlns:a16="http://schemas.microsoft.com/office/drawing/2014/main" id="{A38E350D-4F1D-73E9-72F9-5F00DF68BFF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8946" y="4800372"/>
                        <a:ext cx="339530" cy="3693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3" name="직선 연결선[R] 62">
                    <a:extLst>
                      <a:ext uri="{FF2B5EF4-FFF2-40B4-BE49-F238E27FC236}">
                        <a16:creationId xmlns:a16="http://schemas.microsoft.com/office/drawing/2014/main" id="{9CDC085B-16B9-3C0C-5DE9-D13C63B0A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7273" y="5745480"/>
                    <a:ext cx="7325677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연결선[R] 63">
                    <a:extLst>
                      <a:ext uri="{FF2B5EF4-FFF2-40B4-BE49-F238E27FC236}">
                        <a16:creationId xmlns:a16="http://schemas.microsoft.com/office/drawing/2014/main" id="{A5E613C6-8F52-22EA-9A7D-A552F6ED3B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7273" y="6012180"/>
                    <a:ext cx="7325677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[R] 64">
                    <a:extLst>
                      <a:ext uri="{FF2B5EF4-FFF2-40B4-BE49-F238E27FC236}">
                        <a16:creationId xmlns:a16="http://schemas.microsoft.com/office/drawing/2014/main" id="{788073C1-BEED-603F-D9BC-C7B3F5902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9180" y="6271260"/>
                    <a:ext cx="7303770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5040E30-E169-AE27-1AB9-3F9A3251F6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2426" y="5557688"/>
                        <a:ext cx="7467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5040E30-E169-AE27-1AB9-3F9A3251F6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2426" y="5557688"/>
                        <a:ext cx="746760" cy="3693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F87E1938-A0E5-7B78-5AF9-4CF44F07EA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813" y="6057669"/>
                        <a:ext cx="74674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F87E1938-A0E5-7B78-5AF9-4CF44F07EA8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813" y="6057669"/>
                        <a:ext cx="746749" cy="3693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0D4D4DB9-3357-2D0D-5B36-F9BD4756D4E4}"/>
                      </a:ext>
                    </a:extLst>
                  </p:cNvPr>
                  <p:cNvSpPr/>
                  <p:nvPr/>
                </p:nvSpPr>
                <p:spPr>
                  <a:xfrm>
                    <a:off x="1316355" y="4750984"/>
                    <a:ext cx="1325880" cy="4877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solidFill>
                          <a:schemeClr val="tx1"/>
                        </a:solidFill>
                        <a:latin typeface="Noto Sans Armenian" panose="020B0502040504020204" pitchFamily="34" charset="0"/>
                      </a:rPr>
                      <a:t>CX Gate</a:t>
                    </a:r>
                    <a:endParaRPr kumimoji="1" lang="ko-KR" altLang="en-US" dirty="0">
                      <a:solidFill>
                        <a:schemeClr val="tx1"/>
                      </a:solidFill>
                      <a:latin typeface="Noto Sans Armenian" panose="020B0502040504020204" pitchFamily="34" charset="0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04ED9629-F4F8-3D62-D3AF-079CEACEF682}"/>
                      </a:ext>
                    </a:extLst>
                  </p:cNvPr>
                  <p:cNvSpPr/>
                  <p:nvPr/>
                </p:nvSpPr>
                <p:spPr>
                  <a:xfrm>
                    <a:off x="5004435" y="4747260"/>
                    <a:ext cx="1325880" cy="162305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solidFill>
                          <a:schemeClr val="tx1"/>
                        </a:solidFill>
                        <a:latin typeface="Noto Sans Armenian" panose="020B0502040504020204" pitchFamily="34" charset="0"/>
                      </a:rPr>
                      <a:t>CDKM ADDER</a:t>
                    </a:r>
                    <a:endParaRPr kumimoji="1" lang="ko-KR" altLang="en-US" dirty="0">
                      <a:solidFill>
                        <a:schemeClr val="tx1"/>
                      </a:solidFill>
                      <a:latin typeface="Noto Sans Armenian" panose="020B0502040504020204" pitchFamily="34" charset="0"/>
                    </a:endParaRPr>
                  </a:p>
                </p:txBody>
              </p:sp>
            </p:grpSp>
          </p:grp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BE4540DC-A0CB-675D-C54A-D526F2634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790" y="6263640"/>
                <a:ext cx="730377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>
                <a:extLst>
                  <a:ext uri="{FF2B5EF4-FFF2-40B4-BE49-F238E27FC236}">
                    <a16:creationId xmlns:a16="http://schemas.microsoft.com/office/drawing/2014/main" id="{9E05F5DE-2C90-807D-1867-1F566F6AC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646" y="6576060"/>
                <a:ext cx="7300914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CBCEBE6-E515-B5A7-4CE5-A3CF92A1C2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435" y="6241331"/>
                    <a:ext cx="3395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CBCEBE6-E515-B5A7-4CE5-A3CF92A1C2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435" y="6241331"/>
                    <a:ext cx="33953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8BBCEC7B-1199-C4D3-5797-189FAFDE59AF}"/>
                  </a:ext>
                </a:extLst>
              </p:cNvPr>
              <p:cNvSpPr/>
              <p:nvPr/>
            </p:nvSpPr>
            <p:spPr>
              <a:xfrm>
                <a:off x="6645814" y="1890251"/>
                <a:ext cx="1325880" cy="682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  <a:latin typeface="Noto Sans Armenian" panose="020B0502040504020204" pitchFamily="34" charset="0"/>
                  </a:rPr>
                  <a:t>Measure</a:t>
                </a:r>
                <a:endParaRPr kumimoji="1" lang="ko-KR" altLang="en-US" dirty="0">
                  <a:solidFill>
                    <a:schemeClr val="tx1"/>
                  </a:solidFill>
                  <a:latin typeface="Noto Sans Armenian" panose="020B0502040504020204" pitchFamily="34" charset="0"/>
                </a:endParaRPr>
              </a:p>
            </p:txBody>
          </p:sp>
          <p:cxnSp>
            <p:nvCxnSpPr>
              <p:cNvPr id="86" name="직선 연결선[R] 85">
                <a:extLst>
                  <a:ext uri="{FF2B5EF4-FFF2-40B4-BE49-F238E27FC236}">
                    <a16:creationId xmlns:a16="http://schemas.microsoft.com/office/drawing/2014/main" id="{B82187A8-7B89-3858-FB79-B222F9E52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005" y="2572276"/>
                <a:ext cx="0" cy="369136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86">
                <a:extLst>
                  <a:ext uri="{FF2B5EF4-FFF2-40B4-BE49-F238E27FC236}">
                    <a16:creationId xmlns:a16="http://schemas.microsoft.com/office/drawing/2014/main" id="{C39B2CCF-78DA-737E-4C98-5E921008A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7085" y="2572276"/>
                <a:ext cx="0" cy="380566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87">
                <a:extLst>
                  <a:ext uri="{FF2B5EF4-FFF2-40B4-BE49-F238E27FC236}">
                    <a16:creationId xmlns:a16="http://schemas.microsoft.com/office/drawing/2014/main" id="{443B893F-6D0B-9E47-6DBC-45E8153E7F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6645" y="2572276"/>
                <a:ext cx="0" cy="390472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88">
                <a:extLst>
                  <a:ext uri="{FF2B5EF4-FFF2-40B4-BE49-F238E27FC236}">
                    <a16:creationId xmlns:a16="http://schemas.microsoft.com/office/drawing/2014/main" id="{DAD936C3-86DB-7AD2-8F6C-925EFFBC1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0965" y="2572276"/>
                <a:ext cx="0" cy="400378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액자 114">
            <a:extLst>
              <a:ext uri="{FF2B5EF4-FFF2-40B4-BE49-F238E27FC236}">
                <a16:creationId xmlns:a16="http://schemas.microsoft.com/office/drawing/2014/main" id="{4EA6C083-57A6-6E5C-64E1-09C17C4C60FD}"/>
              </a:ext>
            </a:extLst>
          </p:cNvPr>
          <p:cNvSpPr/>
          <p:nvPr/>
        </p:nvSpPr>
        <p:spPr>
          <a:xfrm>
            <a:off x="2971066" y="1060639"/>
            <a:ext cx="1343759" cy="2146567"/>
          </a:xfrm>
          <a:prstGeom prst="frame">
            <a:avLst>
              <a:gd name="adj1" fmla="val 331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6" name="액자 115">
            <a:extLst>
              <a:ext uri="{FF2B5EF4-FFF2-40B4-BE49-F238E27FC236}">
                <a16:creationId xmlns:a16="http://schemas.microsoft.com/office/drawing/2014/main" id="{9E7FCB15-E36F-7AE2-7D09-59896E74926E}"/>
              </a:ext>
            </a:extLst>
          </p:cNvPr>
          <p:cNvSpPr/>
          <p:nvPr/>
        </p:nvSpPr>
        <p:spPr>
          <a:xfrm>
            <a:off x="4544816" y="3587483"/>
            <a:ext cx="3587629" cy="2553746"/>
          </a:xfrm>
          <a:prstGeom prst="frame">
            <a:avLst>
              <a:gd name="adj1" fmla="val 18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21C8FF8-BA3D-0944-2824-6DB52F2015FE}"/>
                  </a:ext>
                </a:extLst>
              </p:cNvPr>
              <p:cNvSpPr txBox="1"/>
              <p:nvPr/>
            </p:nvSpPr>
            <p:spPr>
              <a:xfrm>
                <a:off x="4252327" y="3232380"/>
                <a:ext cx="42626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벡터 크기 계산 및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kumimoji="1" lang="en-US" altLang="ko-KR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sz="16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와 비교</a:t>
                </a: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21C8FF8-BA3D-0944-2824-6DB52F201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327" y="3232380"/>
                <a:ext cx="4262656" cy="338554"/>
              </a:xfrm>
              <a:prstGeom prst="rect">
                <a:avLst/>
              </a:prstGeom>
              <a:blipFill>
                <a:blip r:embed="rId18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6C8BB4D-A5C6-AF94-BB67-82B78BB6D137}"/>
                  </a:ext>
                </a:extLst>
              </p:cNvPr>
              <p:cNvSpPr txBox="1"/>
              <p:nvPr/>
            </p:nvSpPr>
            <p:spPr>
              <a:xfrm>
                <a:off x="3085372" y="2595138"/>
                <a:ext cx="1113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2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</m:t>
                    </m:r>
                    <m:r>
                      <a:rPr kumimoji="1" lang="en-US" altLang="ko-KR" sz="12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𝑐</m:t>
                    </m:r>
                  </m:oMath>
                </a14:m>
                <a:r>
                  <a:rPr kumimoji="1" lang="en-US" altLang="ko-KR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: </a:t>
                </a:r>
                <a:r>
                  <a:rPr kumimoji="1"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인코딩 시</a:t>
                </a:r>
                <a:r>
                  <a:rPr kumimoji="1" lang="en-US" altLang="ko-KR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</a:p>
              <a:p>
                <a:pPr algn="ctr"/>
                <a:r>
                  <a:rPr kumimoji="1"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보수처리 된 값</a:t>
                </a: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6C8BB4D-A5C6-AF94-BB67-82B78BB6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72" y="2595138"/>
                <a:ext cx="1113980" cy="461665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3EBC9FD0-694B-6782-F058-B80DC128F3DE}"/>
              </a:ext>
            </a:extLst>
          </p:cNvPr>
          <p:cNvSpPr txBox="1"/>
          <p:nvPr/>
        </p:nvSpPr>
        <p:spPr>
          <a:xfrm>
            <a:off x="4900972" y="4454555"/>
            <a:ext cx="123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조건에 따라 실행</a:t>
            </a:r>
          </a:p>
        </p:txBody>
      </p:sp>
    </p:spTree>
    <p:extLst>
      <p:ext uri="{BB962C8B-B14F-4D97-AF65-F5344CB8AC3E}">
        <p14:creationId xmlns:p14="http://schemas.microsoft.com/office/powerpoint/2010/main" val="331949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2FAE5-4481-5C57-6E64-B2E7990C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CDKM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덧셈기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7BCAC-A6EA-8EFD-E61A-914A6AAA1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Ripple carry adder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개선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In-place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방식의 </a:t>
            </a:r>
            <a:r>
              <a:rPr kumimoji="1"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덧셈기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큐비트를 따로 사용하지 않고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연산된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값은 </a:t>
            </a:r>
            <a:r>
              <a:rPr kumimoji="1"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operand_b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저장됨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구현물이 있어서 받아서 사용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Sieve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완성이 목표라서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덧셈기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자체에 대한 공부는 아직 진행하지 않았습니다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최적화 필요하거나 하면 하도록 하겠습니다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6F04B-F401-3848-291C-F82F7535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000" y="0"/>
            <a:ext cx="455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F5C5C-1246-3642-5EC0-85CA5D98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571E1-F8CA-4670-9E01-0DA3BF178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Classical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보수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보수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LSB +1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Quantum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보수</a:t>
            </a:r>
            <a:endParaRPr kumimoji="1"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보수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비트에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gate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(NOT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/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LSB+1 :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마지막으로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더함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상태가 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경우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Ripple carry 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사용하여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LSB</a:t>
            </a:r>
            <a:r>
              <a: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flip</a:t>
            </a:r>
          </a:p>
          <a:p>
            <a:pPr marL="0" indent="0">
              <a:buNone/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B6CC2-3B00-E686-4658-110E2741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501"/>
            <a:ext cx="6121400" cy="29083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76C597C-44C3-D42B-474D-F2A68DEA6096}"/>
              </a:ext>
            </a:extLst>
          </p:cNvPr>
          <p:cNvSpPr/>
          <p:nvPr/>
        </p:nvSpPr>
        <p:spPr>
          <a:xfrm>
            <a:off x="6804342" y="3151073"/>
            <a:ext cx="5303838" cy="1659728"/>
          </a:xfrm>
          <a:prstGeom prst="frame">
            <a:avLst>
              <a:gd name="adj1" fmla="val 27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9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D96A5-7B76-775B-34D2-64D87D0D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및 회로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323E7-A40B-80D8-1ADE-ABB2FDE3F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회로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입력 값 설정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실제로는 다음과 같은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 벡터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벡터의 방향성으로 인해 부호 존재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버전에서는 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일단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비트 입력 사용 </a:t>
            </a: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(-8~+7)</a:t>
            </a:r>
          </a:p>
          <a:p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최적화하지 않은 코드이므로 큐비트의 수가 많이 사용되었을 수도 있음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561F-1077-A651-24FB-04C76456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5" y="3630402"/>
            <a:ext cx="5082361" cy="301985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76826F-9281-827E-CFC4-889F0574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7" y="3342612"/>
            <a:ext cx="3575568" cy="28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F6E5F-A089-0DC1-B739-EF55207F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19" y="2882597"/>
            <a:ext cx="6047245" cy="3767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71D8A-57BF-D642-4454-DE3FCA917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0"/>
          <a:stretch/>
        </p:blipFill>
        <p:spPr>
          <a:xfrm>
            <a:off x="9113520" y="3040380"/>
            <a:ext cx="2165532" cy="268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357847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22963</TotalTime>
  <Words>1198</Words>
  <Application>Microsoft Macintosh PowerPoint</Application>
  <PresentationFormat>와이드스크린</PresentationFormat>
  <Paragraphs>154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Apple SD Gothic Neo</vt:lpstr>
      <vt:lpstr>Cambria Math</vt:lpstr>
      <vt:lpstr>Helvetica Neue</vt:lpstr>
      <vt:lpstr>맑은 고딕</vt:lpstr>
      <vt:lpstr>Noto Sans Armenian</vt:lpstr>
      <vt:lpstr>Pretendard</vt:lpstr>
      <vt:lpstr>Arial</vt:lpstr>
      <vt:lpstr>Noto Sans Armenian SemBd</vt:lpstr>
      <vt:lpstr>제목 테마</vt:lpstr>
      <vt:lpstr>NV Sieve on Quantum (1)</vt:lpstr>
      <vt:lpstr>NV Sieve 동작 과정</vt:lpstr>
      <vt:lpstr>NV Sieve 중요 포인트</vt:lpstr>
      <vt:lpstr>NV Sieve on Grover</vt:lpstr>
      <vt:lpstr>필요 함수</vt:lpstr>
      <vt:lpstr>NV Sieve 양자 회로 (초기버전..)</vt:lpstr>
      <vt:lpstr>CDKM 덧셈기</vt:lpstr>
      <vt:lpstr>2의 보수</vt:lpstr>
      <vt:lpstr>입력 및 회로 설정</vt:lpstr>
      <vt:lpstr>NV Sieve 로직 구현</vt:lpstr>
      <vt:lpstr>회로 실행</vt:lpstr>
      <vt:lpstr>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516</cp:revision>
  <dcterms:created xsi:type="dcterms:W3CDTF">2019-03-05T04:29:07Z</dcterms:created>
  <dcterms:modified xsi:type="dcterms:W3CDTF">2023-09-04T06:46:28Z</dcterms:modified>
</cp:coreProperties>
</file>